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PT Sans Narrow"/>
      <p:regular r:id="rId31"/>
      <p:bold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TSansNarrow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OpenSans-regular.fntdata"/><Relationship Id="rId10" Type="http://schemas.openxmlformats.org/officeDocument/2006/relationships/slide" Target="slides/slide5.xml"/><Relationship Id="rId32" Type="http://schemas.openxmlformats.org/officeDocument/2006/relationships/font" Target="fonts/PTSansNarrow-bold.fntdata"/><Relationship Id="rId13" Type="http://schemas.openxmlformats.org/officeDocument/2006/relationships/slide" Target="slides/slide8.xml"/><Relationship Id="rId35" Type="http://schemas.openxmlformats.org/officeDocument/2006/relationships/font" Target="fonts/OpenSans-italic.fntdata"/><Relationship Id="rId12" Type="http://schemas.openxmlformats.org/officeDocument/2006/relationships/slide" Target="slides/slide7.xml"/><Relationship Id="rId34" Type="http://schemas.openxmlformats.org/officeDocument/2006/relationships/font" Target="fonts/OpenSans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3c668bbdb_0_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d3c668bbdb_0_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d3c668bbdb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d3c668bbdb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3c668bbdb_0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d3c668bbdb_0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d3c668bbdb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d3c668bbdb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 the syntax of the </a:t>
            </a:r>
            <a:r>
              <a:rPr lang="en"/>
              <a:t>components</a:t>
            </a:r>
            <a:r>
              <a:rPr lang="en"/>
              <a:t> with the student. Help the student recollect where they have used these </a:t>
            </a:r>
            <a:r>
              <a:rPr lang="en"/>
              <a:t>components</a:t>
            </a:r>
            <a:r>
              <a:rPr lang="en"/>
              <a:t> throughout the </a:t>
            </a:r>
            <a:r>
              <a:rPr lang="en"/>
              <a:t>module!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d3c668bbdb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d3c668bbdb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3c668bbdb_0_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3c668bbdb_0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3c668bbdb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d3c668bbdb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3c668bbdb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d3c668bbdb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3c668bbdb_0_8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d3c668bbdb_0_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3c668bbdb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3c668bbdb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d3c668bbdb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d3c668bbdb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3c668bbdb_0_8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d3c668bbdb_0_8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3c668bbdb_0_8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3c668bbdb_0_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3c668bbdb_0_8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3c668bbdb_0_8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3c668bbdb_0_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3c668bbdb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3c668bbdb_0_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3c668bbdb_0_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3c668bbdb_0_8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d3c668bbdb_0_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3c668bbdb_0_8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3c668bbdb_0_8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3c668bbdb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3c668bbdb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3c668bbdb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3c668bbdb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 with the students, how the basic virtual environment scene can be created.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3c668bbdb_0_8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3c668bbdb_0_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3c668bbdb_0_8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d3c668bbdb_0_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3c668bbdb_0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d3c668bbdb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d3c668bbdb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d3c668bbdb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s3-whjr-curriculum-uploads.whjr.online/2a0f34db-585d-41e0-9e19-35d85a1e8c15.gif" TargetMode="External"/><Relationship Id="rId4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aframe.io/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Based Virtual Reality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A-Frame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A-Frame Entity</a:t>
            </a:r>
            <a:endParaRPr/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&lt;a-entity&gt;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Entities are </a:t>
            </a:r>
            <a:r>
              <a:rPr b="1" lang="en"/>
              <a:t>container </a:t>
            </a:r>
            <a:r>
              <a:rPr lang="en"/>
              <a:t>objects.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Entities do not have any properties to render anything on their own.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can attach </a:t>
            </a:r>
            <a:r>
              <a:rPr lang="en"/>
              <a:t>components</a:t>
            </a:r>
            <a:r>
              <a:rPr lang="en"/>
              <a:t> to the entities to render objects in the scene.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 Component System?</a:t>
            </a:r>
            <a:endParaRPr/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311700" y="1245450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ECS is an architecture.</a:t>
            </a:r>
            <a:r>
              <a:rPr lang="en" sz="1400"/>
              <a:t> 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It is followed in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3D and game development.</a:t>
            </a:r>
            <a:endParaRPr sz="1400"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6450" y="1152425"/>
            <a:ext cx="5864749" cy="37719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Parent-Child Entity </a:t>
            </a:r>
            <a:endParaRPr/>
          </a:p>
        </p:txBody>
      </p: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&lt;a-entity id=”</a:t>
            </a:r>
            <a:r>
              <a:rPr b="1" lang="en"/>
              <a:t>parent</a:t>
            </a:r>
            <a:r>
              <a:rPr lang="en"/>
              <a:t>”&gt;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&lt;a-entity id=”</a:t>
            </a:r>
            <a:r>
              <a:rPr b="1" lang="en"/>
              <a:t>child-level-1</a:t>
            </a:r>
            <a:r>
              <a:rPr lang="en"/>
              <a:t>&gt;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	&lt;a-entity id=”</a:t>
            </a:r>
            <a:r>
              <a:rPr b="1" lang="en"/>
              <a:t>child-level-2</a:t>
            </a:r>
            <a:r>
              <a:rPr lang="en"/>
              <a:t>&gt;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&lt;/a-entity&gt;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&lt;/a-entity&gt;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&lt;/a-entity&gt;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Pre-defined Components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1266325"/>
            <a:ext cx="8520600" cy="37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few of the pre-defined </a:t>
            </a:r>
            <a:r>
              <a:rPr lang="en"/>
              <a:t>components</a:t>
            </a:r>
            <a:r>
              <a:rPr lang="en"/>
              <a:t> in A-Frame: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Environment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</a:t>
            </a:r>
            <a:r>
              <a:rPr lang="en"/>
              <a:t>ight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Camera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Text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Position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Scale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Wasd-controls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Animation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Sound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Components</a:t>
            </a:r>
            <a:endParaRPr/>
          </a:p>
        </p:txBody>
      </p:sp>
      <p:sp>
        <p:nvSpPr>
          <p:cNvPr id="153" name="Google Shape;153;p26"/>
          <p:cNvSpPr txBox="1"/>
          <p:nvPr>
            <p:ph idx="1" type="body"/>
          </p:nvPr>
        </p:nvSpPr>
        <p:spPr>
          <a:xfrm>
            <a:off x="311700" y="1266325"/>
            <a:ext cx="8520600" cy="37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Registering</a:t>
            </a:r>
            <a:r>
              <a:rPr lang="en"/>
              <a:t> our own components….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AFRAME</a:t>
            </a:r>
            <a:r>
              <a:rPr lang="en"/>
              <a:t>.</a:t>
            </a:r>
            <a:r>
              <a:rPr lang="en">
                <a:solidFill>
                  <a:srgbClr val="0000FF"/>
                </a:solidFill>
              </a:rPr>
              <a:t>registerComponents</a:t>
            </a:r>
            <a:r>
              <a:rPr lang="en"/>
              <a:t>(</a:t>
            </a:r>
            <a:r>
              <a:rPr b="1" lang="en"/>
              <a:t>‘name’</a:t>
            </a:r>
            <a:r>
              <a:rPr lang="en"/>
              <a:t>,{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</a:t>
            </a:r>
            <a:r>
              <a:rPr b="1" lang="en"/>
              <a:t>chema</a:t>
            </a:r>
            <a:r>
              <a:rPr lang="en"/>
              <a:t>:{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d</a:t>
            </a:r>
            <a:r>
              <a:rPr lang="en">
                <a:solidFill>
                  <a:schemeClr val="accent5"/>
                </a:solidFill>
              </a:rPr>
              <a:t>ataVar1</a:t>
            </a:r>
            <a:r>
              <a:rPr lang="en"/>
              <a:t>:  {type: “string”, default: “ ”},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dataVar2</a:t>
            </a:r>
            <a:r>
              <a:rPr lang="en"/>
              <a:t>:  {type: “number”, default: 0}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},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init</a:t>
            </a:r>
            <a:r>
              <a:rPr lang="en"/>
              <a:t>: function() {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console.log(</a:t>
            </a:r>
            <a:r>
              <a:rPr lang="en">
                <a:solidFill>
                  <a:srgbClr val="0000FF"/>
                </a:solidFill>
              </a:rPr>
              <a:t>this</a:t>
            </a:r>
            <a:r>
              <a:rPr lang="en"/>
              <a:t>.data.</a:t>
            </a:r>
            <a:r>
              <a:rPr lang="en">
                <a:solidFill>
                  <a:schemeClr val="accent5"/>
                </a:solidFill>
              </a:rPr>
              <a:t>dataVar1</a:t>
            </a:r>
            <a:r>
              <a:rPr lang="en"/>
              <a:t>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},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update</a:t>
            </a:r>
            <a:r>
              <a:rPr lang="en"/>
              <a:t>:</a:t>
            </a:r>
            <a:r>
              <a:rPr lang="en"/>
              <a:t>function() {},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tick</a:t>
            </a:r>
            <a:r>
              <a:rPr lang="en"/>
              <a:t>:function() {},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})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Asset</a:t>
            </a:r>
            <a:r>
              <a:rPr lang="en"/>
              <a:t> Management System</a:t>
            </a:r>
            <a:endParaRPr/>
          </a:p>
        </p:txBody>
      </p:sp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used to </a:t>
            </a:r>
            <a:r>
              <a:rPr b="1" lang="en"/>
              <a:t>preload</a:t>
            </a:r>
            <a:r>
              <a:rPr lang="en"/>
              <a:t>(before the scene is loaded)</a:t>
            </a:r>
            <a:r>
              <a:rPr b="1" lang="en"/>
              <a:t> </a:t>
            </a:r>
            <a:r>
              <a:rPr lang="en"/>
              <a:t>all the assets: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&lt;a-assets&gt;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&lt;a-asset-item&gt;</a:t>
            </a:r>
            <a:r>
              <a:rPr lang="en"/>
              <a:t>&lt;/a-asset-item&gt;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&lt;img&gt;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&lt;video&gt;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&lt;audio&gt;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&lt;/a-assets&gt;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</a:t>
            </a:r>
            <a:r>
              <a:rPr lang="en"/>
              <a:t>Models(gLTF, obj)</a:t>
            </a:r>
            <a:endParaRPr/>
          </a:p>
        </p:txBody>
      </p:sp>
      <p:sp>
        <p:nvSpPr>
          <p:cNvPr id="165" name="Google Shape;165;p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models are three-dimensional representation of any physical object. These are created using computer softwares tools by 3D artist/modellers. The art of creating 3D models is called 3D modelling.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A-Frame </a:t>
            </a:r>
            <a:r>
              <a:rPr lang="en"/>
              <a:t>predefined</a:t>
            </a:r>
            <a:r>
              <a:rPr lang="en"/>
              <a:t> components to add 3D models in the scene.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gltf-model</a:t>
            </a:r>
            <a:r>
              <a:rPr lang="en"/>
              <a:t> component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obj-model</a:t>
            </a:r>
            <a:r>
              <a:rPr lang="en"/>
              <a:t> component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Cursor Based VR Interactions</a:t>
            </a:r>
            <a:endParaRPr/>
          </a:p>
        </p:txBody>
      </p:sp>
      <p:sp>
        <p:nvSpPr>
          <p:cNvPr id="171" name="Google Shape;171;p29"/>
          <p:cNvSpPr txBox="1"/>
          <p:nvPr>
            <p:ph idx="1" type="body"/>
          </p:nvPr>
        </p:nvSpPr>
        <p:spPr>
          <a:xfrm>
            <a:off x="311700" y="12262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&lt;a-cursor&gt;&lt;/a-cursor&gt;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Cursor Based events: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click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</a:t>
            </a:r>
            <a:r>
              <a:rPr b="1" lang="en"/>
              <a:t>ouseenter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</a:t>
            </a:r>
            <a:r>
              <a:rPr b="1" lang="en"/>
              <a:t>ouseleave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Cursor “mouseenter” event example</a:t>
            </a:r>
            <a:endParaRPr/>
          </a:p>
        </p:txBody>
      </p:sp>
      <p:sp>
        <p:nvSpPr>
          <p:cNvPr id="177" name="Google Shape;177;p3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Change background color when the mouse cursor enters over the box.</a:t>
            </a:r>
            <a:endParaRPr sz="1600"/>
          </a:p>
        </p:txBody>
      </p:sp>
      <p:pic>
        <p:nvPicPr>
          <p:cNvPr id="178" name="Google Shape;1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800" y="1842976"/>
            <a:ext cx="7163500" cy="2867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Navigation Meshes</a:t>
            </a:r>
            <a:endParaRPr/>
          </a:p>
        </p:txBody>
      </p:sp>
      <p:sp>
        <p:nvSpPr>
          <p:cNvPr id="184" name="Google Shape;184;p3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Navigation</a:t>
            </a:r>
            <a:r>
              <a:rPr lang="en" sz="1600"/>
              <a:t> Meshes are 3D Meshes(Models) which are created to convert the virtual environment into walkable and non-walkable areas.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A-Frame </a:t>
            </a:r>
            <a:r>
              <a:rPr b="1" lang="en" sz="1600"/>
              <a:t>aframe-inspector-plugin-recast</a:t>
            </a:r>
            <a:r>
              <a:rPr lang="en" sz="1600"/>
              <a:t> component can help us build navigation meshes very easily.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Using this components, we can create the mesh using the tool in </a:t>
            </a:r>
            <a:r>
              <a:rPr lang="en" sz="1600"/>
              <a:t>the</a:t>
            </a:r>
            <a:r>
              <a:rPr lang="en" sz="1600"/>
              <a:t> A-Frame framework.</a:t>
            </a:r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Reality?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Virtual reality (VR) is a computer-generated 3D environment simulation. A person can interact within an artificial 3D environment using special devices, such as headsets(these are special goggles with a screen) or gloves fitted with sensors.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Once we put on the these devices over our eyes, we can immerse in the virtual environment that has been created using the computer program/software. That is really super cool!</a:t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type="title"/>
          </p:nvPr>
        </p:nvSpPr>
        <p:spPr>
          <a:xfrm>
            <a:off x="311700" y="616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&amp; Export NavMesh</a:t>
            </a:r>
            <a:endParaRPr/>
          </a:p>
        </p:txBody>
      </p:sp>
      <p:sp>
        <p:nvSpPr>
          <p:cNvPr id="190" name="Google Shape;190;p32"/>
          <p:cNvSpPr txBox="1"/>
          <p:nvPr>
            <p:ph idx="1" type="body"/>
          </p:nvPr>
        </p:nvSpPr>
        <p:spPr>
          <a:xfrm>
            <a:off x="236875" y="8174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https://s3-whjr-curriculum-uploads.whjr.online/2a0f34db-585d-41e0-9e19-35d85a1e8c15.gif</a:t>
            </a:r>
            <a:endParaRPr sz="1400"/>
          </a:p>
        </p:txBody>
      </p:sp>
      <p:pic>
        <p:nvPicPr>
          <p:cNvPr id="191" name="Google Shape;19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2600" y="1213300"/>
            <a:ext cx="6149152" cy="37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Physics Engine</a:t>
            </a:r>
            <a:endParaRPr/>
          </a:p>
        </p:txBody>
      </p:sp>
      <p:sp>
        <p:nvSpPr>
          <p:cNvPr id="197" name="Google Shape;197;p3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can use 3D  Javascript physics engine libraries in A-Frame to add physics based environments in the virtual reality.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Physics engines helps us to create environments where physics laws are applicable.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A-Frame has a pre-defined component, “</a:t>
            </a:r>
            <a:r>
              <a:rPr b="1" lang="en" sz="1600"/>
              <a:t>aframe-physics-system</a:t>
            </a:r>
            <a:r>
              <a:rPr lang="en" sz="1600"/>
              <a:t>”, to convert entities into physics based bodies(</a:t>
            </a:r>
            <a:r>
              <a:rPr b="1" lang="en" sz="1600"/>
              <a:t>dynamic</a:t>
            </a:r>
            <a:r>
              <a:rPr lang="en" sz="1600"/>
              <a:t> and </a:t>
            </a:r>
            <a:r>
              <a:rPr b="1" lang="en" sz="1600"/>
              <a:t>static </a:t>
            </a:r>
            <a:r>
              <a:rPr lang="en" sz="1600"/>
              <a:t>bodies).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This component uses </a:t>
            </a:r>
            <a:r>
              <a:rPr b="1" lang="en" sz="1600"/>
              <a:t>Cannon.js</a:t>
            </a:r>
            <a:r>
              <a:rPr lang="en" sz="1600"/>
              <a:t>, a 3D Javascript physics engine library in the background.</a:t>
            </a:r>
            <a:endParaRPr sz="1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type="title"/>
          </p:nvPr>
        </p:nvSpPr>
        <p:spPr>
          <a:xfrm>
            <a:off x="311700" y="896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Physics Engine in VR</a:t>
            </a:r>
            <a:endParaRPr/>
          </a:p>
        </p:txBody>
      </p:sp>
      <p:pic>
        <p:nvPicPr>
          <p:cNvPr id="203" name="Google Shape;2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400" y="797075"/>
            <a:ext cx="8194751" cy="419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Physics Engine in VR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11199"/>
            <a:ext cx="8650425" cy="25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with Three.js</a:t>
            </a:r>
            <a:endParaRPr/>
          </a:p>
        </p:txBody>
      </p:sp>
      <p:sp>
        <p:nvSpPr>
          <p:cNvPr id="215" name="Google Shape;215;p3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Three.js is a JavaScript Library to create the web based virtual reality simulations.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A-Frame is built over Three.js, that means A-Frame uses Three.js in the background.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Hence we can also use A-Frame scene/entities as Three.js library objects. This helps us to use methods from the Three.js library which not directly available in the A-Frame framework.</a:t>
            </a:r>
            <a:endParaRPr sz="1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</a:t>
            </a:r>
            <a:r>
              <a:rPr lang="en"/>
              <a:t>Celebrating</a:t>
            </a:r>
            <a:r>
              <a:rPr lang="en"/>
              <a:t> the virtual future! </a:t>
            </a:r>
            <a:endParaRPr/>
          </a:p>
        </p:txBody>
      </p:sp>
      <p:sp>
        <p:nvSpPr>
          <p:cNvPr id="221" name="Google Shape;221;p3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000"/>
              <a:t>Yay!!!!</a:t>
            </a:r>
            <a:endParaRPr b="1" sz="3000"/>
          </a:p>
        </p:txBody>
      </p:sp>
      <p:pic>
        <p:nvPicPr>
          <p:cNvPr id="222" name="Google Shape;2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1125" y="1845600"/>
            <a:ext cx="3917375" cy="311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1083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p</a:t>
            </a:r>
            <a:r>
              <a:rPr lang="en"/>
              <a:t>ossibility</a:t>
            </a:r>
            <a:r>
              <a:rPr lang="en"/>
              <a:t> of virtual reality in future!</a:t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4750" y="815750"/>
            <a:ext cx="6282050" cy="418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Framework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A-Frame is a framework to create Web Based Virtual Reality environments/simulations.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A-Frame HTML &amp; JavaScript based framework.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</a:t>
            </a:r>
            <a:r>
              <a:rPr lang="en" sz="1400"/>
              <a:t>ource: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https://aframe.io/</a:t>
            </a:r>
            <a:endParaRPr sz="1400"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8300" y="2031700"/>
            <a:ext cx="5249799" cy="295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Virtual Environment Scene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&lt;a-scene&gt;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0325" y="1346550"/>
            <a:ext cx="5753624" cy="31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</a:t>
            </a:r>
            <a:r>
              <a:rPr lang="en"/>
              <a:t>Dimensions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3 dimensions 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are represented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by: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/>
              <a:t>x-axis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/>
              <a:t>y-axis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400"/>
              <a:t>z-</a:t>
            </a:r>
            <a:r>
              <a:rPr b="1" lang="en" sz="1400"/>
              <a:t>axis</a:t>
            </a:r>
            <a:endParaRPr b="1" sz="1400"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4375" y="1152424"/>
            <a:ext cx="6478849" cy="375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07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Dimensions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The</a:t>
            </a:r>
            <a:r>
              <a:rPr b="1" lang="en" sz="1400"/>
              <a:t> +ve </a:t>
            </a:r>
            <a:r>
              <a:rPr b="1" lang="en" sz="1400"/>
              <a:t>z-axis </a:t>
            </a:r>
            <a:r>
              <a:rPr lang="en" sz="1400"/>
              <a:t>points towards us</a:t>
            </a:r>
            <a:r>
              <a:rPr b="1" lang="en" sz="1400"/>
              <a:t>(i.e. coming out of the computer)</a:t>
            </a:r>
            <a:r>
              <a:rPr lang="en" sz="1400"/>
              <a:t>.</a:t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 rotWithShape="1">
          <a:blip r:embed="rId3">
            <a:alphaModFix/>
          </a:blip>
          <a:srcRect b="0" l="7774" r="0" t="0"/>
          <a:stretch/>
        </p:blipFill>
        <p:spPr>
          <a:xfrm>
            <a:off x="1084800" y="1804875"/>
            <a:ext cx="6733325" cy="31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A-Frame Camera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/>
              <a:t>&lt;a-</a:t>
            </a:r>
            <a:r>
              <a:rPr b="1" lang="en" sz="1400"/>
              <a:t>camera</a:t>
            </a:r>
            <a:r>
              <a:rPr b="1" lang="en" sz="1400"/>
              <a:t>&gt;</a:t>
            </a:r>
            <a:r>
              <a:rPr lang="en" sz="1400"/>
              <a:t> primitive or </a:t>
            </a:r>
            <a:r>
              <a:rPr b="1" lang="en" sz="1400"/>
              <a:t>camera </a:t>
            </a:r>
            <a:r>
              <a:rPr lang="en" sz="1400"/>
              <a:t>component. Camera decides what we can see in the scene. The camera always points towards the -ve z-axis(into the computer, away from us) in the scene.</a:t>
            </a:r>
            <a:endParaRPr sz="1400"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249" y="1937213"/>
            <a:ext cx="3634946" cy="126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6550" y="1939400"/>
            <a:ext cx="4839451" cy="303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A-Frame Primitives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 few A-Frame primitives have been created to add 3D objects in the scene using just tag similar to HTML such as: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400"/>
              <a:t>&lt;a-box&gt;</a:t>
            </a:r>
            <a:r>
              <a:rPr lang="en" sz="1400"/>
              <a:t>; </a:t>
            </a:r>
            <a:r>
              <a:rPr b="1" lang="en" sz="1400"/>
              <a:t>&lt;a-sphere&gt;</a:t>
            </a:r>
            <a:r>
              <a:rPr lang="en" sz="1400"/>
              <a:t> ; </a:t>
            </a:r>
            <a:r>
              <a:rPr b="1" lang="en" sz="1400"/>
              <a:t>&lt;a-torus&gt;</a:t>
            </a:r>
            <a:r>
              <a:rPr lang="en" sz="1400"/>
              <a:t> ; </a:t>
            </a:r>
            <a:r>
              <a:rPr b="1" lang="en" sz="1400"/>
              <a:t>&lt;a-cylinder&gt;</a:t>
            </a:r>
            <a:r>
              <a:rPr lang="en" sz="1400"/>
              <a:t>; </a:t>
            </a:r>
            <a:r>
              <a:rPr b="1" lang="en" sz="1400"/>
              <a:t>&lt;a-cone&gt;</a:t>
            </a:r>
            <a:r>
              <a:rPr lang="en" sz="1400"/>
              <a:t>; </a:t>
            </a:r>
            <a:r>
              <a:rPr b="1" lang="en" sz="1400"/>
              <a:t>&lt;a-plane&gt; </a:t>
            </a:r>
            <a:r>
              <a:rPr lang="en" sz="1400"/>
              <a:t>; s</a:t>
            </a:r>
            <a:r>
              <a:rPr lang="en" sz="1400"/>
              <a:t>o on...</a:t>
            </a:r>
            <a:endParaRPr sz="1400"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800" y="2403424"/>
            <a:ext cx="8401500" cy="257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